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6" r:id="rId3"/>
    <p:sldId id="258" r:id="rId4"/>
    <p:sldId id="312" r:id="rId5"/>
    <p:sldId id="311" r:id="rId6"/>
    <p:sldId id="307" r:id="rId7"/>
    <p:sldId id="308" r:id="rId8"/>
    <p:sldId id="309" r:id="rId9"/>
    <p:sldId id="310" r:id="rId10"/>
    <p:sldId id="313" r:id="rId11"/>
    <p:sldId id="314" r:id="rId12"/>
  </p:sldIdLst>
  <p:sldSz cx="9144000" cy="6858000" type="screen4x3"/>
  <p:notesSz cx="7077075" cy="93853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76" d="100"/>
          <a:sy n="76" d="100"/>
        </p:scale>
        <p:origin x="-2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114" y="216"/>
      </p:cViewPr>
      <p:guideLst>
        <p:guide orient="horz" pos="2956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374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62" tIns="47032" rIns="94062" bIns="47032" numCol="1" anchor="t" anchorCtr="0" compatLnSpc="1">
            <a:prstTxWarp prst="textNoShape">
              <a:avLst/>
            </a:prstTxWarp>
          </a:bodyPr>
          <a:lstStyle>
            <a:lvl1pPr defTabSz="469557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100" y="0"/>
            <a:ext cx="3067374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62" tIns="47032" rIns="94062" bIns="47032" numCol="1" anchor="t" anchorCtr="0" compatLnSpc="1">
            <a:prstTxWarp prst="textNoShape">
              <a:avLst/>
            </a:prstTxWarp>
          </a:bodyPr>
          <a:lstStyle>
            <a:lvl1pPr algn="r" defTabSz="469557" eaLnBrk="0" hangingPunct="0">
              <a:defRPr sz="1200"/>
            </a:lvl1pPr>
          </a:lstStyle>
          <a:p>
            <a:fld id="{33197B8B-423C-4E99-AE76-1560907DDD0C}" type="datetime1">
              <a:rPr lang="en-US"/>
              <a:pPr/>
              <a:t>3/21/2013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4112"/>
            <a:ext cx="3067374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62" tIns="47032" rIns="94062" bIns="47032" numCol="1" anchor="b" anchorCtr="0" compatLnSpc="1">
            <a:prstTxWarp prst="textNoShape">
              <a:avLst/>
            </a:prstTxWarp>
          </a:bodyPr>
          <a:lstStyle>
            <a:lvl1pPr defTabSz="469557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100" y="8914112"/>
            <a:ext cx="3067374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62" tIns="47032" rIns="94062" bIns="47032" numCol="1" anchor="b" anchorCtr="0" compatLnSpc="1">
            <a:prstTxWarp prst="textNoShape">
              <a:avLst/>
            </a:prstTxWarp>
          </a:bodyPr>
          <a:lstStyle>
            <a:lvl1pPr algn="r" defTabSz="469557" eaLnBrk="0" hangingPunct="0">
              <a:defRPr sz="1200"/>
            </a:lvl1pPr>
          </a:lstStyle>
          <a:p>
            <a:fld id="{2F237F92-928E-41B3-ACC4-500F7537CF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0957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67374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62" tIns="47032" rIns="94062" bIns="47032" numCol="1" anchor="t" anchorCtr="0" compatLnSpc="1">
            <a:prstTxWarp prst="textNoShape">
              <a:avLst/>
            </a:prstTxWarp>
          </a:bodyPr>
          <a:lstStyle>
            <a:lvl1pPr defTabSz="469557">
              <a:defRPr sz="1200">
                <a:latin typeface="Calibri" pitchFamily="-110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08100" y="0"/>
            <a:ext cx="3067374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62" tIns="47032" rIns="94062" bIns="47032" numCol="1" anchor="t" anchorCtr="0" compatLnSpc="1">
            <a:prstTxWarp prst="textNoShape">
              <a:avLst/>
            </a:prstTxWarp>
          </a:bodyPr>
          <a:lstStyle>
            <a:lvl1pPr algn="r" defTabSz="469557">
              <a:defRPr sz="1200">
                <a:latin typeface="Calibri" pitchFamily="-110" charset="0"/>
              </a:defRPr>
            </a:lvl1pPr>
          </a:lstStyle>
          <a:p>
            <a:fld id="{B233D61C-647D-4FD0-BB39-CEC60B982633}" type="datetime1">
              <a:rPr lang="en-US"/>
              <a:pPr/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92213" y="703263"/>
            <a:ext cx="4692650" cy="35194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062" tIns="47032" rIns="94062" bIns="47032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8349" y="4458659"/>
            <a:ext cx="5660378" cy="4223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62" tIns="47032" rIns="94062" bIns="47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914112"/>
            <a:ext cx="3067374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62" tIns="47032" rIns="94062" bIns="47032" numCol="1" anchor="b" anchorCtr="0" compatLnSpc="1">
            <a:prstTxWarp prst="textNoShape">
              <a:avLst/>
            </a:prstTxWarp>
          </a:bodyPr>
          <a:lstStyle>
            <a:lvl1pPr defTabSz="469557">
              <a:defRPr sz="1200">
                <a:latin typeface="Calibri" pitchFamily="-110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08100" y="8914112"/>
            <a:ext cx="3067374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62" tIns="47032" rIns="94062" bIns="47032" numCol="1" anchor="b" anchorCtr="0" compatLnSpc="1">
            <a:prstTxWarp prst="textNoShape">
              <a:avLst/>
            </a:prstTxWarp>
          </a:bodyPr>
          <a:lstStyle>
            <a:lvl1pPr algn="r" defTabSz="469557">
              <a:defRPr sz="1200">
                <a:latin typeface="Calibri" pitchFamily="-110" charset="0"/>
              </a:defRPr>
            </a:lvl1pPr>
          </a:lstStyle>
          <a:p>
            <a:fld id="{3897ED07-DC8C-4284-8777-FACC7CFA03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25843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110" charset="-128"/>
              </a:rPr>
              <a:t>Sharing a historical overview of AL!VE</a:t>
            </a:r>
          </a:p>
          <a:p>
            <a:pPr eaLnBrk="1" hangingPunct="1"/>
            <a:r>
              <a:rPr lang="en-US" smtClean="0">
                <a:ea typeface="ＭＳ Ｐゴシック" pitchFamily="-110" charset="-128"/>
              </a:rPr>
              <a:t>Discussing mission and vision of our national professional organization</a:t>
            </a:r>
          </a:p>
          <a:p>
            <a:pPr eaLnBrk="1" hangingPunct="1"/>
            <a:r>
              <a:rPr lang="en-US" smtClean="0">
                <a:ea typeface="ＭＳ Ｐゴシック" pitchFamily="-110" charset="-128"/>
              </a:rPr>
              <a:t>Presenting benefits of membership – training options</a:t>
            </a:r>
          </a:p>
          <a:p>
            <a:pPr eaLnBrk="1" hangingPunct="1"/>
            <a:r>
              <a:rPr lang="en-US" smtClean="0">
                <a:ea typeface="ＭＳ Ｐゴシック" pitchFamily="-110" charset="-128"/>
              </a:rPr>
              <a:t>Offering suggestions for building a professional network</a:t>
            </a:r>
          </a:p>
          <a:p>
            <a:pPr eaLnBrk="1" hangingPunct="1"/>
            <a:r>
              <a:rPr lang="en-US" smtClean="0">
                <a:ea typeface="ＭＳ Ｐゴシック" pitchFamily="-110" charset="-128"/>
              </a:rPr>
              <a:t>Collecting input to insure that AL!VE is positioned as your essential resource for volunteer management information</a:t>
            </a:r>
          </a:p>
          <a:p>
            <a:endParaRPr lang="en-US" smtClean="0">
              <a:ea typeface="ＭＳ Ｐゴシック" pitchFamily="-11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News Gothic MT" pitchFamily="-110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News Gothic MT" pitchFamily="-110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ea typeface="ＭＳ Ｐゴシック" pitchFamily="-110" charset="-128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BE2B96-6A7B-468E-9042-251A354E207C}" type="datetime1">
              <a:rPr lang="en-US"/>
              <a:pPr/>
              <a:t>3/21/2013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DF3E7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279440-D810-4A63-8A20-E8ECFA7F21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344064-0DFE-48B4-9EEA-A2D9E4C0C30C}" type="datetime1">
              <a:rPr lang="en-US"/>
              <a:pPr/>
              <a:t>3/21/2013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F884B-1163-4033-9571-5AE350164E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A19C37-1B14-439B-AA93-A76D3FCC1586}" type="datetime1">
              <a:rPr lang="en-US"/>
              <a:pPr/>
              <a:t>3/21/2013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EB8EB-200A-446A-888E-D5E10D9C0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61EEBF-A7C4-43F0-A5D5-85700FD545EB}" type="datetime1">
              <a:rPr lang="en-US"/>
              <a:pPr/>
              <a:t>3/21/2013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BBA27-3ABD-4D59-8A53-63ABB7F83C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1C4396-CEA0-40AE-8433-B3C1D6E030A0}" type="datetime1">
              <a:rPr lang="en-US"/>
              <a:pPr/>
              <a:t>3/21/2013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A0C3F-9873-42FA-8A50-60DFDB4C3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News Gothic MT" pitchFamily="-110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News Gothic MT" pitchFamily="-110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7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News Gothic MT" pitchFamily="-110" charset="0"/>
              </a:defRPr>
            </a:lvl1pPr>
          </a:lstStyle>
          <a:p>
            <a:fld id="{9E9075A1-197D-4833-8B52-72C83091F9A5}" type="datetime1">
              <a:rPr lang="en-US"/>
              <a:pPr/>
              <a:t>3/21/2013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News Gothic MT" pitchFamily="-110" charset="0"/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News Gothic MT" pitchFamily="-110" charset="0"/>
              </a:defRPr>
            </a:lvl1pPr>
          </a:lstStyle>
          <a:p>
            <a:fld id="{7B255BA3-B327-43EC-8A5D-C0980C1C1D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0" r:id="rId2"/>
    <p:sldLayoutId id="2147483731" r:id="rId3"/>
    <p:sldLayoutId id="2147483732" r:id="rId4"/>
    <p:sldLayoutId id="2147483733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pitchFamily="-106" charset="-128"/>
          <a:cs typeface="ＭＳ Ｐゴシック" pitchFamily="-10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News Gothic MT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News Gothic MT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News Gothic MT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News Gothic MT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News Gothic MT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News Gothic MT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News Gothic MT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News Gothic MT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-110" charset="2"/>
        <a:buChar char=""/>
        <a:defRPr sz="27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-110" charset="0"/>
        <a:buChar char="◦"/>
        <a:defRPr sz="23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-110" charset="2"/>
        <a:buChar char=""/>
        <a:defRPr sz="21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-110" charset="2"/>
        <a:buChar char=""/>
        <a:defRPr sz="19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-110" charset="2"/>
        <a:buChar char=""/>
        <a:defRPr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2"/>
          <p:cNvSpPr>
            <a:spLocks noGrp="1"/>
          </p:cNvSpPr>
          <p:nvPr>
            <p:ph type="subTitle" idx="1"/>
          </p:nvPr>
        </p:nvSpPr>
        <p:spPr>
          <a:xfrm>
            <a:off x="685800" y="4267200"/>
            <a:ext cx="7772400" cy="838200"/>
          </a:xfrm>
        </p:spPr>
        <p:txBody>
          <a:bodyPr/>
          <a:lstStyle/>
          <a:p>
            <a:pPr marR="0" algn="ctr" eaLnBrk="1" hangingPunct="1"/>
            <a:r>
              <a:rPr lang="en-US" dirty="0" smtClean="0">
                <a:ea typeface="ＭＳ Ｐゴシック" pitchFamily="-110" charset="-128"/>
              </a:rPr>
              <a:t>March 2013 Board Meeting</a:t>
            </a:r>
            <a:endParaRPr lang="en-US" dirty="0" smtClean="0">
              <a:ea typeface="ＭＳ Ｐゴシック" pitchFamily="-110" charset="-128"/>
            </a:endParaRPr>
          </a:p>
        </p:txBody>
      </p:sp>
      <p:pic>
        <p:nvPicPr>
          <p:cNvPr id="921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8001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2053"/>
          <p:cNvSpPr txBox="1">
            <a:spLocks noChangeArrowheads="1"/>
          </p:cNvSpPr>
          <p:nvPr/>
        </p:nvSpPr>
        <p:spPr bwMode="auto">
          <a:xfrm>
            <a:off x="685800" y="1995488"/>
            <a:ext cx="75438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sz="6000" b="1" dirty="0"/>
              <a:t>AL!VE</a:t>
            </a:r>
          </a:p>
          <a:p>
            <a:pPr algn="ctr" defTabSz="914400">
              <a:spcBef>
                <a:spcPct val="50000"/>
              </a:spcBef>
            </a:pPr>
            <a:r>
              <a:rPr lang="en-US" sz="2400" b="1" dirty="0"/>
              <a:t>Association of Leaders in Volunteer Engagement</a:t>
            </a:r>
            <a:r>
              <a:rPr lang="en-US" sz="4000" dirty="0"/>
              <a:t> 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705600" y="5562600"/>
            <a:ext cx="2236317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/>
                <a:ea typeface="Calibri"/>
                <a:cs typeface="Times New Roman"/>
              </a:rPr>
              <a:t>Vice President Reports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457200" y="24384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/>
                <a:ea typeface="Calibri"/>
                <a:cs typeface="Times New Roman"/>
              </a:rPr>
              <a:t>Regional Roundtables Info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 smtClean="0"/>
              <a:t>2013 </a:t>
            </a:r>
            <a:r>
              <a:rPr lang="en-US" dirty="0" smtClean="0"/>
              <a:t>Leadership Team </a:t>
            </a:r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5087938" y="1417638"/>
            <a:ext cx="3733800" cy="4449762"/>
          </a:xfrm>
        </p:spPr>
        <p:txBody>
          <a:bodyPr numCol="1"/>
          <a:lstStyle/>
          <a:p>
            <a:pPr>
              <a:buFont typeface="Wingdings 3" pitchFamily="-110" charset="2"/>
              <a:buNone/>
            </a:pPr>
            <a:r>
              <a:rPr lang="en-US" sz="2000" b="1" dirty="0" smtClean="0">
                <a:ea typeface="ＭＳ Ｐゴシック" pitchFamily="-110" charset="-128"/>
              </a:rPr>
              <a:t>Board of Directors:</a:t>
            </a:r>
            <a:endParaRPr lang="en-US" sz="2000" dirty="0" smtClean="0">
              <a:ea typeface="ＭＳ Ｐゴシック" pitchFamily="-110" charset="-128"/>
            </a:endParaRPr>
          </a:p>
          <a:p>
            <a:r>
              <a:rPr lang="en-US" sz="2000" dirty="0" smtClean="0"/>
              <a:t>Tammy Baumann</a:t>
            </a:r>
          </a:p>
          <a:p>
            <a:r>
              <a:rPr lang="en-US" sz="2000" dirty="0" smtClean="0">
                <a:ea typeface="ＭＳ Ｐゴシック" pitchFamily="-110" charset="-128"/>
              </a:rPr>
              <a:t>Douglas Blankinship</a:t>
            </a:r>
          </a:p>
          <a:p>
            <a:r>
              <a:rPr lang="en-US" sz="2000" dirty="0" smtClean="0"/>
              <a:t>Deanna Cole</a:t>
            </a:r>
          </a:p>
          <a:p>
            <a:r>
              <a:rPr lang="en-US" sz="2000" dirty="0" smtClean="0"/>
              <a:t>Harriett Edwards</a:t>
            </a:r>
          </a:p>
          <a:p>
            <a:r>
              <a:rPr lang="en-US" sz="2000" dirty="0" smtClean="0"/>
              <a:t>Jenna Jones</a:t>
            </a:r>
          </a:p>
          <a:p>
            <a:r>
              <a:rPr lang="en-US" sz="2000" dirty="0" smtClean="0">
                <a:ea typeface="ＭＳ Ｐゴシック" pitchFamily="-110" charset="-128"/>
              </a:rPr>
              <a:t>Suz McIver</a:t>
            </a:r>
          </a:p>
          <a:p>
            <a:r>
              <a:rPr lang="en-US" sz="2000" dirty="0" smtClean="0"/>
              <a:t>Alan Monroe</a:t>
            </a:r>
          </a:p>
          <a:p>
            <a:r>
              <a:rPr lang="en-US" sz="2000" dirty="0" smtClean="0"/>
              <a:t>Joy Pietschmann</a:t>
            </a:r>
          </a:p>
          <a:p>
            <a:r>
              <a:rPr lang="en-US" sz="2000" dirty="0" smtClean="0"/>
              <a:t>Paula Pratt</a:t>
            </a:r>
          </a:p>
          <a:p>
            <a:r>
              <a:rPr lang="en-US" sz="2000" dirty="0" smtClean="0"/>
              <a:t>Debbie Ray</a:t>
            </a:r>
            <a:endParaRPr lang="en-US" sz="1800" dirty="0" smtClean="0"/>
          </a:p>
          <a:p>
            <a:endParaRPr lang="en-US" sz="1800" dirty="0" smtClean="0">
              <a:ea typeface="ＭＳ Ｐゴシック" pitchFamily="-110" charset="-128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190500" y="1417638"/>
            <a:ext cx="489743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20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Leadership</a:t>
            </a:r>
            <a:r>
              <a:rPr lang="en-US" sz="2000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: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6" charset="-128"/>
              <a:cs typeface="ＭＳ Ｐゴシック" pitchFamily="-106" charset="-128"/>
            </a:endParaRP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-110" charset="2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President: Kathy Cahill</a:t>
            </a: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-110" charset="2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President Elect: Beth Whitmire</a:t>
            </a: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-110" charset="2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Secretary: Kathryn Hampton</a:t>
            </a: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-110" charset="2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Treasurer: Joanna Johnson</a:t>
            </a: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-110" charset="2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Past President: Rob Bonesteel</a:t>
            </a: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-110" charset="2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VP Marketing: Nikki Russell</a:t>
            </a: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-110" charset="2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VP Membership: Karen McDonald</a:t>
            </a: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-110" charset="2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VP Programs: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0" charset="-128"/>
                <a:cs typeface="ＭＳ Ｐゴシック" pitchFamily="-106" charset="-128"/>
              </a:rPr>
              <a:t>Emilie Bromet-Bauer</a:t>
            </a: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-110" charset="2"/>
              <a:buChar char="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6" charset="-128"/>
              <a:cs typeface="ＭＳ Ｐゴシック" pitchFamily="-106" charset="-128"/>
            </a:endParaRP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-110" charset="2"/>
              <a:buChar char="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705600" y="5562600"/>
            <a:ext cx="2236317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705600" y="5562600"/>
            <a:ext cx="2236317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r>
              <a:rPr lang="en-US" dirty="0" smtClean="0"/>
              <a:t>Review </a:t>
            </a:r>
            <a:r>
              <a:rPr lang="en-US" dirty="0" smtClean="0"/>
              <a:t>Minutes</a:t>
            </a:r>
            <a:r>
              <a:rPr lang="en-US" dirty="0" smtClean="0"/>
              <a:t> </a:t>
            </a:r>
            <a:r>
              <a:rPr lang="en-US" dirty="0" smtClean="0"/>
              <a:t>- </a:t>
            </a:r>
            <a:endParaRPr lang="en-US" dirty="0" smtClean="0"/>
          </a:p>
          <a:p>
            <a:r>
              <a:rPr lang="en-US" dirty="0" smtClean="0"/>
              <a:t>Treasure Report - Joanna</a:t>
            </a:r>
            <a:endParaRPr lang="en-US" dirty="0" smtClean="0"/>
          </a:p>
          <a:p>
            <a:r>
              <a:rPr lang="en-US" dirty="0" smtClean="0"/>
              <a:t>VP Reports</a:t>
            </a:r>
          </a:p>
          <a:p>
            <a:pPr lvl="1"/>
            <a:r>
              <a:rPr lang="en-US" dirty="0" smtClean="0"/>
              <a:t>Marketing – Nikki</a:t>
            </a:r>
          </a:p>
          <a:p>
            <a:pPr lvl="1"/>
            <a:r>
              <a:rPr lang="en-US" dirty="0" smtClean="0"/>
              <a:t>Membership – Karen</a:t>
            </a:r>
          </a:p>
          <a:p>
            <a:pPr lvl="1"/>
            <a:r>
              <a:rPr lang="en-US" dirty="0" smtClean="0"/>
              <a:t>Programs – Emilie</a:t>
            </a:r>
            <a:endParaRPr lang="en-US" dirty="0" smtClean="0"/>
          </a:p>
          <a:p>
            <a:r>
              <a:rPr lang="en-US" dirty="0" smtClean="0"/>
              <a:t>Regional Roundtables – Beth W</a:t>
            </a:r>
          </a:p>
          <a:p>
            <a:r>
              <a:rPr lang="en-US" dirty="0" smtClean="0"/>
              <a:t>Other Business</a:t>
            </a:r>
          </a:p>
          <a:p>
            <a:r>
              <a:rPr lang="en-US" dirty="0" smtClean="0"/>
              <a:t>Adjourn</a:t>
            </a:r>
          </a:p>
          <a:p>
            <a:r>
              <a:rPr lang="en-US" dirty="0" smtClean="0"/>
              <a:t>EC stay on call after for a quick update</a:t>
            </a:r>
          </a:p>
        </p:txBody>
      </p:sp>
      <p:sp>
        <p:nvSpPr>
          <p:cNvPr id="3" name="Title 2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/>
            <a:r>
              <a:rPr lang="en-US" sz="41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 Gothic MT" pitchFamily="-110" charset="0"/>
              </a:rPr>
              <a:t>Meeting 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533400"/>
            <a:ext cx="6019800" cy="6104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228600" y="274638"/>
            <a:ext cx="8763000" cy="94456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/>
                <a:ea typeface="Calibri"/>
                <a:cs typeface="Times New Roman"/>
              </a:rPr>
              <a:t>AL!VE First Quarter Profit &amp; Loss Report 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427956"/>
            <a:ext cx="6634163" cy="543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/>
                <a:ea typeface="Calibri"/>
                <a:cs typeface="Times New Roman"/>
              </a:rPr>
              <a:t>AL!VE Feb Bank</a:t>
            </a:r>
            <a:r>
              <a:rPr kumimoji="0" lang="en-US" sz="41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/>
                <a:ea typeface="Calibri"/>
                <a:cs typeface="Times New Roman"/>
              </a:rPr>
              <a:t> Statement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7900"/>
          </a:xfrm>
        </p:spPr>
        <p:txBody>
          <a:bodyPr/>
          <a:lstStyle/>
          <a:p>
            <a:pPr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Times New Roman"/>
                <a:ea typeface="Calibri"/>
                <a:cs typeface="Times New Roman"/>
              </a:rPr>
              <a:t>January</a:t>
            </a:r>
            <a:endParaRPr lang="en-US" b="1" dirty="0" smtClean="0">
              <a:latin typeface="Times New Roman"/>
              <a:ea typeface="Calibri"/>
              <a:cs typeface="Times New Roman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2013 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work plan was accepted and started working on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2013 Budget was accepted 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Board Development Training on the website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AL!VE Board Meeting   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/>
                <a:ea typeface="Arial"/>
                <a:cs typeface="Times New Roman"/>
              </a:rPr>
              <a:t>Financial review – Hendrix’s Regional Health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/>
                <a:ea typeface="Arial"/>
                <a:cs typeface="Times New Roman"/>
              </a:rPr>
              <a:t>1099 submitted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/>
                <a:ea typeface="Arial"/>
                <a:cs typeface="Times New Roman"/>
              </a:rPr>
              <a:t>Marketing Team </a:t>
            </a:r>
            <a:r>
              <a:rPr lang="en-US" dirty="0" smtClean="0">
                <a:latin typeface="Times New Roman"/>
                <a:ea typeface="Arial"/>
                <a:cs typeface="Times New Roman"/>
              </a:rPr>
              <a:t>started the </a:t>
            </a:r>
            <a:r>
              <a:rPr lang="en-US" dirty="0" smtClean="0">
                <a:latin typeface="Times New Roman"/>
                <a:ea typeface="Arial"/>
                <a:cs typeface="Times New Roman"/>
              </a:rPr>
              <a:t>development of the Business Case </a:t>
            </a:r>
            <a:r>
              <a:rPr lang="en-US" dirty="0" smtClean="0">
                <a:latin typeface="Times New Roman"/>
                <a:ea typeface="Arial"/>
                <a:cs typeface="Times New Roman"/>
              </a:rPr>
              <a:t>Document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r>
              <a:rPr lang="ru-RU" dirty="0" smtClean="0">
                <a:latin typeface="Times New Roman"/>
                <a:ea typeface="Arial"/>
              </a:rPr>
              <a:t>Advocacy and Leadership team met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/>
                <a:ea typeface="Calibri"/>
                <a:cs typeface="Times New Roman"/>
              </a:rPr>
              <a:t>AL!VE First Quarter 2013 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Success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February</a:t>
            </a:r>
            <a:endParaRPr lang="en-US" dirty="0" smtClean="0"/>
          </a:p>
          <a:p>
            <a:r>
              <a:rPr lang="en-US" dirty="0" smtClean="0"/>
              <a:t>Website upgrade when LIVE</a:t>
            </a:r>
          </a:p>
          <a:p>
            <a:r>
              <a:rPr lang="en-US" dirty="0" smtClean="0"/>
              <a:t>First Blog posted on website</a:t>
            </a:r>
          </a:p>
          <a:p>
            <a:r>
              <a:rPr lang="en-US" dirty="0" smtClean="0"/>
              <a:t>Business Manager contract updated/reviewed</a:t>
            </a:r>
          </a:p>
          <a:p>
            <a:r>
              <a:rPr lang="en-US" dirty="0" smtClean="0"/>
              <a:t>AL!VE Executive Committee meeting</a:t>
            </a:r>
          </a:p>
          <a:p>
            <a:r>
              <a:rPr lang="en-US" dirty="0" smtClean="0"/>
              <a:t>Regional Roundtable Program development</a:t>
            </a:r>
          </a:p>
          <a:p>
            <a:endParaRPr lang="en-US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/>
                <a:ea typeface="Calibri"/>
                <a:cs typeface="Times New Roman"/>
              </a:rPr>
              <a:t>AL!VE First Quarter 2013 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Success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Times New Roman"/>
                <a:ea typeface="Calibri"/>
                <a:cs typeface="Times New Roman"/>
              </a:rPr>
              <a:t>March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Winter Newsletter 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NCVS Booth purchased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NCVS Team developed 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AL!VE Board Meeting   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Group Member Round Table met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/>
                <a:ea typeface="Calibri"/>
                <a:cs typeface="Times New Roman"/>
              </a:rPr>
              <a:t>AL!VE First Quarter 2013 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Success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Social Media</a:t>
            </a:r>
            <a:endParaRPr lang="en-US" dirty="0" smtClean="0"/>
          </a:p>
          <a:p>
            <a:r>
              <a:rPr lang="en-US" dirty="0" smtClean="0"/>
              <a:t>Twitter </a:t>
            </a:r>
            <a:r>
              <a:rPr lang="en-US" dirty="0" smtClean="0"/>
              <a:t>– 1,546 </a:t>
            </a:r>
            <a:r>
              <a:rPr lang="en-US" dirty="0" smtClean="0"/>
              <a:t>followers</a:t>
            </a:r>
          </a:p>
          <a:p>
            <a:r>
              <a:rPr lang="en-US" dirty="0" smtClean="0"/>
              <a:t>Facebook - 323 Likes </a:t>
            </a:r>
          </a:p>
          <a:p>
            <a:r>
              <a:rPr lang="en-US" dirty="0" smtClean="0"/>
              <a:t>Linked In – Has blown up!!  Great discussions</a:t>
            </a:r>
          </a:p>
          <a:p>
            <a:r>
              <a:rPr lang="en-US" dirty="0" smtClean="0"/>
              <a:t>Pinterest – 173 followers 12 boards 110 </a:t>
            </a:r>
            <a:r>
              <a:rPr lang="en-US" dirty="0" smtClean="0"/>
              <a:t>pins</a:t>
            </a:r>
            <a:r>
              <a:rPr lang="en-US" dirty="0" smtClean="0"/>
              <a:t> </a:t>
            </a:r>
          </a:p>
          <a:p>
            <a:r>
              <a:rPr lang="en-US" dirty="0" smtClean="0"/>
              <a:t>Website Visitors 1/1/13- 3/20/13</a:t>
            </a:r>
          </a:p>
          <a:p>
            <a:pPr marL="598488" lvl="1" indent="-230188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78.47%New </a:t>
            </a:r>
            <a:r>
              <a:rPr lang="en-US" dirty="0" smtClean="0">
                <a:latin typeface="Times New Roman"/>
                <a:ea typeface="Times New Roman"/>
              </a:rPr>
              <a:t>Visitor 226 </a:t>
            </a:r>
            <a:r>
              <a:rPr lang="en-US" dirty="0" smtClean="0">
                <a:latin typeface="Times New Roman"/>
                <a:ea typeface="Times New Roman"/>
              </a:rPr>
              <a:t>Visits</a:t>
            </a:r>
          </a:p>
          <a:p>
            <a:pPr marL="593726" lvl="1" indent="-225425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21.53%Returning </a:t>
            </a:r>
            <a:r>
              <a:rPr lang="en-US" dirty="0" smtClean="0">
                <a:latin typeface="Times New Roman"/>
                <a:ea typeface="Times New Roman"/>
              </a:rPr>
              <a:t>Visitor 62 </a:t>
            </a:r>
            <a:r>
              <a:rPr lang="en-US" dirty="0" smtClean="0">
                <a:latin typeface="Times New Roman"/>
                <a:ea typeface="Times New Roman"/>
              </a:rPr>
              <a:t>Visits</a:t>
            </a:r>
          </a:p>
          <a:p>
            <a:endParaRPr lang="en-US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/>
                <a:ea typeface="Calibri"/>
                <a:cs typeface="Times New Roman"/>
              </a:rPr>
              <a:t>AL!VE First Quarter 2013 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Success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1687</TotalTime>
  <Words>275</Words>
  <Application>Microsoft Office PowerPoint</Application>
  <PresentationFormat>On-screen Show (4:3)</PresentationFormat>
  <Paragraphs>77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Slide 1</vt:lpstr>
      <vt:lpstr>2013 Leadership Team </vt:lpstr>
      <vt:lpstr>Slide 3</vt:lpstr>
      <vt:lpstr>Slide 4</vt:lpstr>
      <vt:lpstr>Slide 5</vt:lpstr>
      <vt:lpstr>AL!VE First Quarter 2013 Success</vt:lpstr>
      <vt:lpstr>AL!VE First Quarter 2013 Success</vt:lpstr>
      <vt:lpstr>AL!VE First Quarter 2013 Success</vt:lpstr>
      <vt:lpstr>AL!VE First Quarter 2013 Success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 Management: Career Development and Networking Opportunities</dc:title>
  <dc:creator>Dr. Harriett C Edwards</dc:creator>
  <cp:lastModifiedBy>cahillkr</cp:lastModifiedBy>
  <cp:revision>83</cp:revision>
  <cp:lastPrinted>2012-12-03T15:47:57Z</cp:lastPrinted>
  <dcterms:created xsi:type="dcterms:W3CDTF">2011-11-16T18:39:39Z</dcterms:created>
  <dcterms:modified xsi:type="dcterms:W3CDTF">2013-03-21T17:15:20Z</dcterms:modified>
</cp:coreProperties>
</file>